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9"/>
  </p:notesMasterIdLst>
  <p:sldIdLst>
    <p:sldId id="4789" r:id="rId3"/>
    <p:sldId id="272" r:id="rId4"/>
    <p:sldId id="1746" r:id="rId5"/>
    <p:sldId id="1752" r:id="rId6"/>
    <p:sldId id="1753" r:id="rId7"/>
    <p:sldId id="1754" r:id="rId8"/>
    <p:sldId id="1747" r:id="rId9"/>
    <p:sldId id="1714" r:id="rId10"/>
    <p:sldId id="1704" r:id="rId11"/>
    <p:sldId id="1710" r:id="rId12"/>
    <p:sldId id="1725" r:id="rId13"/>
    <p:sldId id="1713" r:id="rId14"/>
    <p:sldId id="1724" r:id="rId15"/>
    <p:sldId id="1723" r:id="rId16"/>
    <p:sldId id="1726" r:id="rId17"/>
    <p:sldId id="1711" r:id="rId18"/>
    <p:sldId id="1707" r:id="rId19"/>
    <p:sldId id="1705" r:id="rId20"/>
    <p:sldId id="1709" r:id="rId21"/>
    <p:sldId id="1706" r:id="rId22"/>
    <p:sldId id="1624" r:id="rId23"/>
    <p:sldId id="1712" r:id="rId24"/>
    <p:sldId id="1716" r:id="rId25"/>
    <p:sldId id="1717" r:id="rId26"/>
    <p:sldId id="1755" r:id="rId27"/>
    <p:sldId id="1718" r:id="rId28"/>
    <p:sldId id="1719" r:id="rId29"/>
    <p:sldId id="1744" r:id="rId30"/>
    <p:sldId id="1727" r:id="rId31"/>
    <p:sldId id="1728" r:id="rId32"/>
    <p:sldId id="1729" r:id="rId33"/>
    <p:sldId id="1733" r:id="rId34"/>
    <p:sldId id="1720" r:id="rId35"/>
    <p:sldId id="1730" r:id="rId36"/>
    <p:sldId id="1731" r:id="rId37"/>
    <p:sldId id="1732" r:id="rId38"/>
    <p:sldId id="1734" r:id="rId39"/>
    <p:sldId id="1735" r:id="rId40"/>
    <p:sldId id="1736" r:id="rId41"/>
    <p:sldId id="1737" r:id="rId42"/>
    <p:sldId id="1738" r:id="rId43"/>
    <p:sldId id="1740" r:id="rId44"/>
    <p:sldId id="1741" r:id="rId45"/>
    <p:sldId id="1742" r:id="rId46"/>
    <p:sldId id="1751" r:id="rId47"/>
    <p:sldId id="1743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73" d="100"/>
          <a:sy n="73" d="100"/>
        </p:scale>
        <p:origin x="8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9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>
            <a:extLst>
              <a:ext uri="{FF2B5EF4-FFF2-40B4-BE49-F238E27FC236}">
                <a16:creationId xmlns:a16="http://schemas.microsoft.com/office/drawing/2014/main" id="{A94F2945-2BE9-47F4-95C9-5214A1B0A8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Freeform 39">
            <a:extLst>
              <a:ext uri="{FF2B5EF4-FFF2-40B4-BE49-F238E27FC236}">
                <a16:creationId xmlns:a16="http://schemas.microsoft.com/office/drawing/2014/main" id="{02438D21-ECC1-40C6-AE18-B33B9E9BD298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3" name="Freeform 44">
            <a:extLst>
              <a:ext uri="{FF2B5EF4-FFF2-40B4-BE49-F238E27FC236}">
                <a16:creationId xmlns:a16="http://schemas.microsoft.com/office/drawing/2014/main" id="{F13C31A7-809C-4FBB-A69F-8159E597483C}"/>
              </a:ext>
            </a:extLst>
          </p:cNvPr>
          <p:cNvSpPr>
            <a:spLocks/>
          </p:cNvSpPr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" name="Freeform 45">
            <a:extLst>
              <a:ext uri="{FF2B5EF4-FFF2-40B4-BE49-F238E27FC236}">
                <a16:creationId xmlns:a16="http://schemas.microsoft.com/office/drawing/2014/main" id="{FDE9440D-3C70-4FCC-89B1-F054DC56B515}"/>
              </a:ext>
            </a:extLst>
          </p:cNvPr>
          <p:cNvSpPr>
            <a:spLocks/>
          </p:cNvSpPr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5" name="Freeform 46">
            <a:extLst>
              <a:ext uri="{FF2B5EF4-FFF2-40B4-BE49-F238E27FC236}">
                <a16:creationId xmlns:a16="http://schemas.microsoft.com/office/drawing/2014/main" id="{47DA5D6F-A5B4-43DF-A8AD-63087DAD1547}"/>
              </a:ext>
            </a:extLst>
          </p:cNvPr>
          <p:cNvSpPr>
            <a:spLocks/>
          </p:cNvSpPr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E7931A4-2697-40E7-8CCE-1F1B60050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3D143C-B540-47DC-8E8A-C7B9174CDC48}"/>
              </a:ext>
            </a:extLst>
          </p:cNvPr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>
              <a:extLst>
                <a:ext uri="{FF2B5EF4-FFF2-40B4-BE49-F238E27FC236}">
                  <a16:creationId xmlns:a16="http://schemas.microsoft.com/office/drawing/2014/main" id="{DDBA32C9-7B41-4ED9-AA5B-3FDF00EC0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CE6C262-633A-40A9-8346-4D47C8C31E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DC73D9-5284-41F8-BE85-D21B0BCB4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E07B49C-FC06-4624-AF48-47EEB2A72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2DC64A8B-1624-4CC9-B33B-290E6CC4B5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D7489E0-0378-401A-A015-72A24E8997C7}"/>
              </a:ext>
            </a:extLst>
          </p:cNvPr>
          <p:cNvSpPr>
            <a:spLocks/>
          </p:cNvSpPr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9A0EE7F-81DA-4E33-8DDC-5457C52A99CE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BA84066E-4D0D-43B1-B509-349EAFFD64D1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3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2971804" y="2007539"/>
            <a:ext cx="4148150" cy="12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P2P</a:t>
            </a:r>
            <a:r>
              <a:rPr lang="zh-CN" altLang="en-US" sz="7999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金融</a:t>
            </a:r>
          </a:p>
        </p:txBody>
      </p:sp>
      <p:sp>
        <p:nvSpPr>
          <p:cNvPr id="8" name="矩形 7"/>
          <p:cNvSpPr/>
          <p:nvPr/>
        </p:nvSpPr>
        <p:spPr>
          <a:xfrm>
            <a:off x="8840695" y="3659416"/>
            <a:ext cx="3350965" cy="2117554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0" name="矩形 9"/>
          <p:cNvSpPr/>
          <p:nvPr/>
        </p:nvSpPr>
        <p:spPr>
          <a:xfrm>
            <a:off x="5403768" y="3659416"/>
            <a:ext cx="3350965" cy="2117554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1" name="矩形 10"/>
          <p:cNvSpPr/>
          <p:nvPr/>
        </p:nvSpPr>
        <p:spPr>
          <a:xfrm>
            <a:off x="1966839" y="3659416"/>
            <a:ext cx="3350965" cy="2117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13" name="直接连接符 12"/>
          <p:cNvCxnSpPr/>
          <p:nvPr/>
        </p:nvCxnSpPr>
        <p:spPr>
          <a:xfrm>
            <a:off x="7153819" y="2163122"/>
            <a:ext cx="0" cy="104304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54486" y="2062244"/>
            <a:ext cx="5914578" cy="46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034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白树浩月度答辩</a:t>
            </a:r>
            <a:r>
              <a:rPr lang="en-US" altLang="zh-CN" sz="3034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altLang="zh-CN" sz="2655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807005" y="-2033128"/>
            <a:ext cx="577991" cy="5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  <p:bldP spid="8" grpId="0" animBg="1"/>
      <p:bldP spid="10" grpId="0" animBg="1"/>
      <p:bldP spid="11" grpId="0" animBg="1"/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5345D0-BA1D-4DE0-A8DE-C0A57515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5" y="941847"/>
            <a:ext cx="6196295" cy="5517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3BA613-1339-40EA-97B0-4A73E7DEE19D}"/>
              </a:ext>
            </a:extLst>
          </p:cNvPr>
          <p:cNvSpPr txBox="1"/>
          <p:nvPr/>
        </p:nvSpPr>
        <p:spPr>
          <a:xfrm>
            <a:off x="6843998" y="0"/>
            <a:ext cx="502919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 </a:t>
            </a:r>
            <a:r>
              <a:rPr lang="zh-CN" altLang="zh-CN" sz="1400" dirty="0"/>
              <a:t>　　用户注册并通过短信验证码验证成功后成为本系统的会员，有相应的会员中心。会员登录中心后首先需要填写基本资料，有个人资料，联系资料，单位资料，财务资料，房产资料，联保资料等。成功填写完资料后需要经过一系列的认证，包括邮箱认证，手机认证，实名认证，现场认证，视频认证，资料认证等。待管理员审核成功后可以申请</a:t>
            </a:r>
            <a:r>
              <a:rPr lang="en-US" altLang="zh-CN" sz="1400" dirty="0"/>
              <a:t>VIP</a:t>
            </a:r>
            <a:r>
              <a:rPr lang="zh-CN" altLang="zh-CN" sz="1400" dirty="0"/>
              <a:t>会员，管理员审核成功后用户即可进行正常贷款。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zh-CN" altLang="zh-CN" sz="1400" dirty="0"/>
              <a:t>　　会员首先选择自己需要发起的标种，分别有抵押标，信用标，秒还标，净值标。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zh-CN" altLang="zh-CN" sz="1400" dirty="0"/>
              <a:t>　　选择标种后填写相应的贷款信息，核查无误后贷款提交，管理员进行发标审核，审核通过后，就进行资金的募集，在规定时间内成功募集到资金，则自动提交管理员进行满标复审，复审通过后则进入还款阶段，按照提交贷款所选择的还款方式进行还款，若出现逾期，则按相应的规则进行处罚。若未成功募集满资金，则本次借款自动流标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F6AA5-91DA-475D-83EB-1CBD6138C24A}"/>
              </a:ext>
            </a:extLst>
          </p:cNvPr>
          <p:cNvSpPr txBox="1"/>
          <p:nvPr/>
        </p:nvSpPr>
        <p:spPr>
          <a:xfrm>
            <a:off x="187036" y="28055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借款人和投资人</a:t>
            </a:r>
            <a:r>
              <a:rPr lang="zh-CN" altLang="zh-CN" b="1" dirty="0"/>
              <a:t>流程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3E5BE3-0586-42A5-B211-3A0367E48410}"/>
              </a:ext>
            </a:extLst>
          </p:cNvPr>
          <p:cNvSpPr txBox="1"/>
          <p:nvPr/>
        </p:nvSpPr>
        <p:spPr>
          <a:xfrm>
            <a:off x="6675338" y="4218921"/>
            <a:ext cx="48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用户充值</a:t>
            </a:r>
            <a:endParaRPr lang="en-US" altLang="zh-CN" sz="1600" b="1" dirty="0"/>
          </a:p>
          <a:p>
            <a:r>
              <a:rPr lang="en-US" altLang="zh-CN" sz="1600" dirty="0"/>
              <a:t>     </a:t>
            </a:r>
            <a:r>
              <a:rPr lang="zh-CN" altLang="zh-CN" sz="1600" dirty="0"/>
              <a:t>用户注册并通过短信验证码验证成功后成为本系统的会员，进行身份验证，验证审核通过后进行账户的充值，充值成功后对正在筹资的标进行投资，满标通过后即投标成功，收取相应的本金和利息，之后可以选择继续投资其他标或进行提现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2344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CCF4F-575A-456C-88E8-135E0CC1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33" y="2520958"/>
            <a:ext cx="6294665" cy="3558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055B04-9BFF-4F39-9E50-746BB95F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3" y="941487"/>
            <a:ext cx="7887383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A5657-1AD1-4A67-946A-27602A18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68289"/>
            <a:ext cx="9920177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710520-0791-4022-ABD5-F64A1088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52116"/>
            <a:ext cx="951614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6FD5D-0211-4F04-A963-B58B64B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11134"/>
            <a:ext cx="10228521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3937DA-B4FA-421F-8502-AF542B71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293098"/>
            <a:ext cx="1140050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E7451-05E0-4287-8D53-7E3D2769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11134"/>
            <a:ext cx="1033484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0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B7AE7-2762-4430-B393-DAEEC7D7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89288"/>
            <a:ext cx="11286198" cy="3139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6EA87-3C22-4506-B69C-FDAFC8CC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1" y="3576145"/>
            <a:ext cx="1129381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7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81CDB7-371B-44C5-9F76-48392860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" y="384546"/>
            <a:ext cx="11347163" cy="60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608C8B-C03B-4A3B-AEE5-859914C1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10202"/>
            <a:ext cx="11507197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166" cy="4083608"/>
            <a:chOff x="757282" y="1700808"/>
            <a:chExt cx="10763166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166" cy="4083608"/>
              <a:chOff x="1175743" y="1700808"/>
              <a:chExt cx="10344707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55" y="1746326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r>
                  <a:rPr lang="zh-CN" altLang="zh-CN" dirty="0"/>
                  <a:t>项目是基于： </a:t>
                </a:r>
                <a:endParaRPr lang="en-US" altLang="zh-CN" dirty="0"/>
              </a:p>
              <a:p>
                <a:r>
                  <a:rPr lang="zh-CN" altLang="zh-CN" dirty="0"/>
                  <a:t>该项目我们后端技术使用</a:t>
                </a:r>
                <a:r>
                  <a:rPr lang="en-US" altLang="zh-CN" dirty="0"/>
                  <a:t>Spring Boot</a:t>
                </a:r>
                <a:r>
                  <a:rPr lang="zh-CN" altLang="zh-CN" dirty="0"/>
                  <a:t>、</a:t>
                </a:r>
                <a:r>
                  <a:rPr lang="en-US" altLang="zh-CN" dirty="0" err="1"/>
                  <a:t>Mybatis</a:t>
                </a:r>
                <a:r>
                  <a:rPr lang="zh-CN" altLang="zh-CN" dirty="0"/>
                  <a:t>框架，关系型数据库</a:t>
                </a:r>
                <a:r>
                  <a:rPr lang="zh-CN" altLang="en-US" dirty="0"/>
                  <a:t>使</a:t>
                </a:r>
                <a:r>
                  <a:rPr lang="zh-CN" altLang="zh-CN" dirty="0"/>
                  <a:t>用的</a:t>
                </a:r>
                <a:r>
                  <a:rPr lang="en-US" altLang="zh-CN" dirty="0"/>
                  <a:t>MySQL</a:t>
                </a:r>
                <a:r>
                  <a:rPr lang="zh-CN" altLang="zh-CN" dirty="0"/>
                  <a:t>，整个项目使用</a:t>
                </a:r>
                <a:r>
                  <a:rPr lang="en-US" altLang="zh-CN" dirty="0"/>
                  <a:t>Maven</a:t>
                </a:r>
                <a:r>
                  <a:rPr lang="zh-CN" altLang="zh-CN" dirty="0"/>
                  <a:t>管理，并且使用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Duboo+Zookeeper</a:t>
                </a:r>
                <a:r>
                  <a:rPr lang="zh-CN" altLang="zh-CN" dirty="0"/>
                  <a:t>实现项目的服务治理与注册，使用</a:t>
                </a:r>
                <a:r>
                  <a:rPr lang="en-US" altLang="zh-CN" dirty="0"/>
                  <a:t>Redis</a:t>
                </a:r>
                <a:r>
                  <a:rPr lang="zh-CN" altLang="zh-CN" dirty="0"/>
                  <a:t>对数据进行缓存处理</a:t>
                </a:r>
                <a:r>
                  <a:rPr lang="en-US" altLang="zh-CN" dirty="0"/>
                  <a:t>,</a:t>
                </a:r>
                <a:r>
                  <a:rPr lang="zh-CN" altLang="zh-CN" dirty="0"/>
                  <a:t>用</a:t>
                </a:r>
                <a:r>
                  <a:rPr lang="en-US" altLang="zh-CN" dirty="0"/>
                  <a:t> Postman</a:t>
                </a:r>
                <a:r>
                  <a:rPr lang="zh-CN" altLang="zh-CN" dirty="0"/>
                  <a:t>工具作为开发接口测试。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技术支持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8E17F2-C7E1-49E2-A1A3-D2F001538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53378"/>
              </p:ext>
            </p:extLst>
          </p:nvPr>
        </p:nvGraphicFramePr>
        <p:xfrm>
          <a:off x="3752976" y="3782608"/>
          <a:ext cx="6492240" cy="1981200"/>
        </p:xfrm>
        <a:graphic>
          <a:graphicData uri="http://schemas.openxmlformats.org/drawingml/2006/table">
            <a:tbl>
              <a:tblPr/>
              <a:tblGrid>
                <a:gridCol w="2164080">
                  <a:extLst>
                    <a:ext uri="{9D8B030D-6E8A-4147-A177-3AD203B41FA5}">
                      <a16:colId xmlns:a16="http://schemas.microsoft.com/office/drawing/2014/main" val="3689566632"/>
                    </a:ext>
                  </a:extLst>
                </a:gridCol>
                <a:gridCol w="1702944">
                  <a:extLst>
                    <a:ext uri="{9D8B030D-6E8A-4147-A177-3AD203B41FA5}">
                      <a16:colId xmlns:a16="http://schemas.microsoft.com/office/drawing/2014/main" val="3481721675"/>
                    </a:ext>
                  </a:extLst>
                </a:gridCol>
                <a:gridCol w="2625216">
                  <a:extLst>
                    <a:ext uri="{9D8B030D-6E8A-4147-A177-3AD203B41FA5}">
                      <a16:colId xmlns:a16="http://schemas.microsoft.com/office/drawing/2014/main" val="3564357195"/>
                    </a:ext>
                  </a:extLst>
                </a:gridCol>
              </a:tblGrid>
              <a:tr h="15571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工具名称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版本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用途说明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8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IntelliJ IDEA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IDE</a:t>
                      </a:r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环境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Jdk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1.8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0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mysql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5.5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数据库客户端工具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7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Tomcat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应用服务器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457B0-7700-4419-B6F1-E56D375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55" y="2377349"/>
            <a:ext cx="7529212" cy="2103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E5EB6D-B20C-4C88-8D3E-73F78B54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2" y="23648"/>
            <a:ext cx="7765453" cy="2857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C1C578-6C4D-466A-BC30-7F62D987B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52" y="4480651"/>
            <a:ext cx="7841660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1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网站会员</a:t>
            </a:r>
            <a:r>
              <a:rPr lang="en-US" altLang="zh-CN" dirty="0"/>
              <a:t>,</a:t>
            </a:r>
            <a:r>
              <a:rPr lang="zh-CN" altLang="en-US" dirty="0"/>
              <a:t>员工管理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2052" name="Picture 4" descr="这里写图片描述">
            <a:extLst>
              <a:ext uri="{FF2B5EF4-FFF2-40B4-BE49-F238E27FC236}">
                <a16:creationId xmlns:a16="http://schemas.microsoft.com/office/drawing/2014/main" id="{731009A6-5F09-4708-BA7A-FF161EC2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261241"/>
            <a:ext cx="8398492" cy="48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36253-D294-49B5-86CD-A1C2A53FB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ACC05-3A15-4A19-9F2A-B8A76C51FF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DBC87-4AB8-4345-858A-80CE9F24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3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C4ECF7-0CF0-4CC6-8B61-97DCE66B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3302"/>
            <a:ext cx="12192000" cy="2383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321F9-4763-403E-BF73-28ED755C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6604"/>
            <a:ext cx="12192000" cy="19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A227B-E646-48F0-88AE-5CEB82AD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725" y="-25492"/>
            <a:ext cx="4427604" cy="3349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14C21-CB50-4A1E-8859-AB3D9A02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19" y="3323810"/>
            <a:ext cx="5359466" cy="3430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8B32AE-D34B-4C89-A7B2-753C81DB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8" y="398989"/>
            <a:ext cx="6224938" cy="62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F0E99-77CF-455F-802E-7491538B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1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8252D-109C-43E1-A397-BA3A0DEC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5080"/>
            <a:ext cx="12192000" cy="33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F1A2CA-55B6-463E-B2C2-E6E1B5CD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668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0ABEC0-9143-4ACB-82EB-82276F6A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4763"/>
            <a:ext cx="12192000" cy="30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D67FD-2C15-4E95-A79C-79D5B933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0" y="586493"/>
            <a:ext cx="5936494" cy="5685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D43E67-8B04-4F82-9102-613EFDC5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88" y="240141"/>
            <a:ext cx="4656223" cy="3497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ECF56-8CB1-45C1-A03A-7DC27BE8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03810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9DA58-902D-46E9-9BAD-C88F5D48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05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E1A6D-44F7-49C0-AB64-0F8B623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55"/>
            <a:ext cx="12192000" cy="4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F2D49916-C668-43F4-AD51-C35A352637E4}"/>
              </a:ext>
            </a:extLst>
          </p:cNvPr>
          <p:cNvSpPr txBox="1">
            <a:spLocks/>
          </p:cNvSpPr>
          <p:nvPr/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4C8595C-7922-45CF-BD50-FD0D066872E2}"/>
              </a:ext>
            </a:extLst>
          </p:cNvPr>
          <p:cNvSpPr txBox="1">
            <a:spLocks/>
          </p:cNvSpPr>
          <p:nvPr/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7" name="图片 6" descr="http://www.surongkj.com/uploads/allimg/151123/1-151123100P3555.gif">
            <a:extLst>
              <a:ext uri="{FF2B5EF4-FFF2-40B4-BE49-F238E27FC236}">
                <a16:creationId xmlns:a16="http://schemas.microsoft.com/office/drawing/2014/main" id="{2AB142BF-96B0-4F66-8AEF-52B9FF83DF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210" y="906415"/>
            <a:ext cx="9374021" cy="520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6597D6-9C8B-4160-B09A-76E03BCA8B5A}"/>
              </a:ext>
            </a:extLst>
          </p:cNvPr>
          <p:cNvSpPr txBox="1"/>
          <p:nvPr/>
        </p:nvSpPr>
        <p:spPr>
          <a:xfrm>
            <a:off x="1030014" y="398990"/>
            <a:ext cx="107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系统按功能模块进行划分可分为三大模块：网站前台交易平台，用户个人账</a:t>
            </a:r>
            <a:r>
              <a:rPr lang="zh-CN" altLang="en-US" dirty="0"/>
              <a:t>户中心</a:t>
            </a:r>
            <a:r>
              <a:rPr lang="zh-CN" altLang="zh-CN" dirty="0"/>
              <a:t>，业务后台支撑系统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A2C97B-680E-46E7-A031-3E612EDE97E1}"/>
              </a:ext>
            </a:extLst>
          </p:cNvPr>
          <p:cNvSpPr txBox="1"/>
          <p:nvPr/>
        </p:nvSpPr>
        <p:spPr>
          <a:xfrm>
            <a:off x="9669517" y="987972"/>
            <a:ext cx="22912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</a:t>
            </a:r>
            <a:r>
              <a:rPr lang="zh-CN" altLang="zh-CN" sz="1600" dirty="0"/>
              <a:t>区域</a:t>
            </a:r>
            <a:r>
              <a:rPr lang="zh-CN" altLang="en-US" sz="1600" dirty="0"/>
              <a:t>是关于</a:t>
            </a:r>
            <a:r>
              <a:rPr lang="zh-CN" altLang="zh-CN" sz="1600" dirty="0"/>
              <a:t>网站前台交易平台，主要包括的操作有网站新闻及服务信息查看，会员注册，借款浏览等。</a:t>
            </a:r>
            <a:endParaRPr lang="en-US" altLang="zh-CN" sz="1600" dirty="0"/>
          </a:p>
          <a:p>
            <a:r>
              <a:rPr lang="en-US" altLang="zh-CN" sz="1600" dirty="0"/>
              <a:t>B</a:t>
            </a:r>
            <a:r>
              <a:rPr lang="zh-CN" altLang="zh-CN" sz="1600" dirty="0"/>
              <a:t>区域</a:t>
            </a:r>
            <a:r>
              <a:rPr lang="zh-CN" altLang="en-US" sz="1600" dirty="0"/>
              <a:t>是</a:t>
            </a:r>
            <a:r>
              <a:rPr lang="zh-CN" altLang="zh-CN" sz="1600" dirty="0"/>
              <a:t>用户个人账户中心，包括各种会员认证，</a:t>
            </a:r>
            <a:r>
              <a:rPr lang="en-US" altLang="zh-CN" sz="1600" dirty="0"/>
              <a:t>VIP</a:t>
            </a:r>
            <a:r>
              <a:rPr lang="zh-CN" altLang="zh-CN" sz="1600" dirty="0"/>
              <a:t>申请，资料上传，额度申请，借款的发布及查看，投资管理，偿还借款，充值，提现等功能。</a:t>
            </a:r>
            <a:endParaRPr lang="en-US" altLang="zh-CN" sz="1600" dirty="0"/>
          </a:p>
          <a:p>
            <a:r>
              <a:rPr lang="en-US" altLang="zh-CN" sz="1600" dirty="0"/>
              <a:t>C</a:t>
            </a:r>
            <a:r>
              <a:rPr lang="zh-CN" altLang="zh-CN" sz="1600" dirty="0"/>
              <a:t>区域</a:t>
            </a:r>
            <a:r>
              <a:rPr lang="zh-CN" altLang="en-US" sz="1600" dirty="0"/>
              <a:t>是</a:t>
            </a:r>
            <a:r>
              <a:rPr lang="zh-CN" altLang="zh-CN" sz="1600" dirty="0"/>
              <a:t>业务后台支撑系统，包括贷款管理，资金管理，资金记录，会员管理，报表分析，奖励与费用，系统维护等功能。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55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2AF928-6550-4F04-9F47-4A8A2BC1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25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B5BB33-3AA6-4522-8FF9-AD43DE54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42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8942A-5627-4555-AEC0-398FB251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7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C551FF-2E29-4919-917C-8BEC3FB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7807"/>
            <a:ext cx="12192000" cy="29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0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14BB-1D3E-4566-9A7F-1700578F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773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545AFD-DB36-4489-8ECC-A6E8323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9641"/>
            <a:ext cx="12010161" cy="34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0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7CB9D-D629-4D0E-9192-70916B7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36" y="0"/>
            <a:ext cx="981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5D4EF6-CA03-41EB-8C7B-CFC128C3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1" y="418839"/>
            <a:ext cx="11499577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E682DD-8871-4EA9-BC01-2C5294E6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14"/>
            <a:ext cx="12192000" cy="57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D9B5C0-27AF-4014-85BB-D0903660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4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1D6ED-11F0-4A04-B255-FC2718F7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0914"/>
            <a:ext cx="5761219" cy="366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7DBCE-D2D4-465B-AE76-4C2C41D9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73" y="3067289"/>
            <a:ext cx="5616427" cy="39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DF841C-1C56-42A7-A8DF-2E43AF7A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27"/>
            <a:ext cx="12192000" cy="5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7492FE-6E2D-45D7-BCC3-2BDB0493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70"/>
            <a:ext cx="12192000" cy="59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2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AD4FB8-194F-4F49-B547-A5CBAD65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15"/>
            <a:ext cx="12192000" cy="6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1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911C59-A4D7-472C-8785-56B481E2D824}"/>
              </a:ext>
            </a:extLst>
          </p:cNvPr>
          <p:cNvSpPr txBox="1"/>
          <p:nvPr/>
        </p:nvSpPr>
        <p:spPr>
          <a:xfrm>
            <a:off x="462097" y="926556"/>
            <a:ext cx="1068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网站前台交易平台：可以细分为四个模块，分别是贷款标浏览，贷款标详情，会员注册和网站信息查阅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R45I.jpg">
            <a:extLst>
              <a:ext uri="{FF2B5EF4-FFF2-40B4-BE49-F238E27FC236}">
                <a16:creationId xmlns:a16="http://schemas.microsoft.com/office/drawing/2014/main" id="{E8C6578D-D4B1-455C-A822-1BEDE07B72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5962" y="2222774"/>
            <a:ext cx="5679858" cy="2412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658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74386-015D-4647-BE26-34F952DF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7109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18CDF1-D505-416C-BD7B-2614F195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14" y="2025953"/>
            <a:ext cx="3648089" cy="44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8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A7B495-4E91-4553-BD76-E3BB048D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28"/>
            <a:ext cx="12192000" cy="5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8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FE8A9-DDFB-40A5-A1D9-3565298C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531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DA6190-491D-4769-95D5-D6CCA1C8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" y="3594424"/>
            <a:ext cx="12192000" cy="32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B687D0-C4FF-4B97-A5B4-52BBC50D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62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BE43A0-70D7-47BD-AAC5-5B8DC197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0" y="2780947"/>
            <a:ext cx="5738357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91B71-1C84-4D5F-80F9-38AE458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27"/>
            <a:ext cx="12192000" cy="5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7F869-8039-47B5-A184-0D404194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904009"/>
            <a:ext cx="4587638" cy="32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54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A0227B-175D-4E23-9737-5BFF515D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50"/>
            <a:ext cx="12192000" cy="52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315C32-4EBA-4F52-8C44-582FE41E7450}"/>
              </a:ext>
            </a:extLst>
          </p:cNvPr>
          <p:cNvSpPr txBox="1"/>
          <p:nvPr/>
        </p:nvSpPr>
        <p:spPr>
          <a:xfrm>
            <a:off x="487362" y="398990"/>
            <a:ext cx="112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用户个人账户中心：可以细分为五个功能模块，分别为基本设置，资金管理，借款管理，投资管理和好友管理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T0236.jpg">
            <a:extLst>
              <a:ext uri="{FF2B5EF4-FFF2-40B4-BE49-F238E27FC236}">
                <a16:creationId xmlns:a16="http://schemas.microsoft.com/office/drawing/2014/main" id="{A821B6FC-FCCC-45F3-A084-BF821BC6D8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1557" y="1639614"/>
            <a:ext cx="8008883" cy="3394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5E068-4D03-4208-BF5E-CFAC80DF8534}"/>
              </a:ext>
            </a:extLst>
          </p:cNvPr>
          <p:cNvSpPr txBox="1"/>
          <p:nvPr/>
        </p:nvSpPr>
        <p:spPr>
          <a:xfrm>
            <a:off x="2333297" y="284805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业务后台支撑系统：可以细分为七个功能模块，分别是贷款管理，资金管理，资金记录，会员管理，报表分析，奖励与费用和系统维护。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91I05.jpg">
            <a:extLst>
              <a:ext uri="{FF2B5EF4-FFF2-40B4-BE49-F238E27FC236}">
                <a16:creationId xmlns:a16="http://schemas.microsoft.com/office/drawing/2014/main" id="{26ED5E16-1638-4742-A4BE-52676FE43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8593" y="1376855"/>
            <a:ext cx="8944304" cy="439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4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4097" y="1358664"/>
            <a:ext cx="3260946" cy="2479689"/>
          </a:xfrm>
        </p:spPr>
        <p:txBody>
          <a:bodyPr/>
          <a:lstStyle/>
          <a:p>
            <a:r>
              <a:rPr lang="en-US" altLang="zh-CN" sz="1600" dirty="0"/>
              <a:t>       Nginx</a:t>
            </a:r>
            <a:r>
              <a:rPr lang="zh-CN" altLang="zh-CN" sz="1600" dirty="0"/>
              <a:t>是一个高性能的</a:t>
            </a:r>
            <a:r>
              <a:rPr lang="en-US" altLang="zh-CN" sz="1600" dirty="0"/>
              <a:t> HTTP </a:t>
            </a:r>
            <a:r>
              <a:rPr lang="zh-CN" altLang="zh-CN" sz="1600" dirty="0"/>
              <a:t>和反向代理服务器，具有占有内存少，</a:t>
            </a:r>
            <a:r>
              <a:rPr lang="zh-CN" altLang="en-US" sz="1600" dirty="0"/>
              <a:t>处理</a:t>
            </a:r>
            <a:r>
              <a:rPr lang="zh-CN" altLang="zh-CN" sz="1600" dirty="0"/>
              <a:t>并发能力强等优点，可在不改变原有网站结构的条件下</a:t>
            </a:r>
            <a:r>
              <a:rPr lang="en-US" altLang="zh-CN" sz="1600" dirty="0"/>
              <a:t>,</a:t>
            </a:r>
            <a:r>
              <a:rPr lang="zh-CN" altLang="zh-CN" sz="1600" dirty="0"/>
              <a:t>提升网站的访问速度，可通过它来实现负载均衡，静态分发。</a:t>
            </a:r>
          </a:p>
          <a:p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F86C7-ABFE-4CDF-8781-F8D2E6E5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7" y="-1"/>
            <a:ext cx="8234018" cy="64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004" y="4340771"/>
            <a:ext cx="11175234" cy="2118239"/>
          </a:xfrm>
        </p:spPr>
        <p:txBody>
          <a:bodyPr/>
          <a:lstStyle/>
          <a:p>
            <a:r>
              <a:rPr lang="en-US" altLang="zh-CN" sz="1800" dirty="0"/>
              <a:t>  </a:t>
            </a:r>
            <a:r>
              <a:rPr lang="zh-CN" altLang="zh-CN" sz="1800" dirty="0"/>
              <a:t>系统身份识别通过两种方式实现，一种是通过用户登录实现，另一种是通过门户系统登录，点击系统链接直接实现单点登录进入系统中。在系统中将用户信息保存在</a:t>
            </a:r>
            <a:r>
              <a:rPr lang="en-US" altLang="zh-CN" sz="1800" dirty="0"/>
              <a:t>session</a:t>
            </a:r>
            <a:r>
              <a:rPr lang="zh-CN" altLang="zh-CN" sz="1800" dirty="0"/>
              <a:t>中，每个页面先通过</a:t>
            </a:r>
            <a:r>
              <a:rPr lang="en-US" altLang="zh-CN" sz="1800" dirty="0"/>
              <a:t>filter</a:t>
            </a:r>
            <a:r>
              <a:rPr lang="zh-CN" altLang="zh-CN" sz="1800" dirty="0"/>
              <a:t>拦截器判断用户身份。用户登录时的密码输入采用</a:t>
            </a:r>
            <a:r>
              <a:rPr lang="en-US" altLang="zh-CN" sz="1800" dirty="0"/>
              <a:t>MD5</a:t>
            </a:r>
            <a:r>
              <a:rPr lang="zh-CN" altLang="zh-CN" sz="1800" dirty="0"/>
              <a:t>进行加密处理，和用户已加密的密码进行匹配判断用户身份。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884AE-295B-4CA6-B475-EAD9C408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4563"/>
            <a:ext cx="10418734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5" y="5995555"/>
            <a:ext cx="4151457" cy="332509"/>
          </a:xfrm>
        </p:spPr>
        <p:txBody>
          <a:bodyPr/>
          <a:lstStyle/>
          <a:p>
            <a:r>
              <a:rPr lang="zh-CN" altLang="en-US" dirty="0"/>
              <a:t>我要投资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C2290-0CB8-4D0D-8EC3-4A28D10B8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4" y="104824"/>
            <a:ext cx="10599851" cy="55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5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873</TotalTime>
  <Words>793</Words>
  <Application>Microsoft Office PowerPoint</Application>
  <PresentationFormat>宽屏</PresentationFormat>
  <Paragraphs>127</Paragraphs>
  <Slides>46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微软雅黑</vt:lpstr>
      <vt:lpstr>Arial</vt:lpstr>
      <vt:lpstr>Calibri</vt:lpstr>
      <vt:lpstr>Impact</vt:lpstr>
      <vt:lpstr>Segoe UI Light</vt:lpstr>
      <vt:lpstr>主题5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网站会员,员工管理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白 树浩</cp:lastModifiedBy>
  <cp:revision>76</cp:revision>
  <cp:lastPrinted>2017-09-04T16:00:00Z</cp:lastPrinted>
  <dcterms:created xsi:type="dcterms:W3CDTF">2017-09-04T16:00:00Z</dcterms:created>
  <dcterms:modified xsi:type="dcterms:W3CDTF">2019-05-05T03:56:29Z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2019-01-03T07:39:40.4156763Z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